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14E60A1-9C4C-4355-8F15-600186254085}" type="datetimeFigureOut">
              <a:rPr lang="en-US" smtClean="0"/>
              <a:t>11/7/2011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9380413-978D-4AD4-92A5-82468F7B24B9}"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E60A1-9C4C-4355-8F15-600186254085}" type="datetimeFigureOut">
              <a:rPr lang="en-US" smtClean="0"/>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80413-978D-4AD4-92A5-82468F7B2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E60A1-9C4C-4355-8F15-600186254085}" type="datetimeFigureOut">
              <a:rPr lang="en-US" smtClean="0"/>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80413-978D-4AD4-92A5-82468F7B24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E60A1-9C4C-4355-8F15-600186254085}" type="datetimeFigureOut">
              <a:rPr lang="en-US" smtClean="0"/>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80413-978D-4AD4-92A5-82468F7B24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4E60A1-9C4C-4355-8F15-600186254085}" type="datetimeFigureOut">
              <a:rPr lang="en-US" smtClean="0"/>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9380413-978D-4AD4-92A5-82468F7B24B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4E60A1-9C4C-4355-8F15-600186254085}" type="datetimeFigureOut">
              <a:rPr lang="en-US" smtClean="0"/>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80413-978D-4AD4-92A5-82468F7B24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14E60A1-9C4C-4355-8F15-600186254085}" type="datetimeFigureOut">
              <a:rPr lang="en-US" smtClean="0"/>
              <a:t>11/7/2011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80413-978D-4AD4-92A5-82468F7B2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4E60A1-9C4C-4355-8F15-600186254085}" type="datetimeFigureOut">
              <a:rPr lang="en-US" smtClean="0"/>
              <a:t>11/7/2011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80413-978D-4AD4-92A5-82468F7B24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E60A1-9C4C-4355-8F15-600186254085}" type="datetimeFigureOut">
              <a:rPr lang="en-US" smtClean="0"/>
              <a:t>11/7/2011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80413-978D-4AD4-92A5-82468F7B2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4E60A1-9C4C-4355-8F15-600186254085}" type="datetimeFigureOut">
              <a:rPr lang="en-US" smtClean="0"/>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80413-978D-4AD4-92A5-82468F7B24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4E60A1-9C4C-4355-8F15-600186254085}" type="datetimeFigureOut">
              <a:rPr lang="en-US" smtClean="0"/>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80413-978D-4AD4-92A5-82468F7B24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14E60A1-9C4C-4355-8F15-600186254085}" type="datetimeFigureOut">
              <a:rPr lang="en-US" smtClean="0"/>
              <a:t>11/7/2011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9380413-978D-4AD4-92A5-82468F7B24B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8" Type="http://schemas.openxmlformats.org/officeDocument/2006/relationships/hyperlink" Target="http://itechfuture.com/virtuo-future-digital-art-device/" TargetMode="External"/><Relationship Id="rId13" Type="http://schemas.openxmlformats.org/officeDocument/2006/relationships/hyperlink" Target="http://www.sciencedaily.com/releases/2008/03/080329121141.htm" TargetMode="External"/><Relationship Id="rId18" Type="http://schemas.openxmlformats.org/officeDocument/2006/relationships/hyperlink" Target="http://s-archetype.blogspot.com/" TargetMode="External"/><Relationship Id="rId3" Type="http://schemas.openxmlformats.org/officeDocument/2006/relationships/hyperlink" Target="http://itechfuture.com/" TargetMode="External"/><Relationship Id="rId7" Type="http://schemas.openxmlformats.org/officeDocument/2006/relationships/hyperlink" Target="http://www.historyoftheuniverse.com/futucomp.html" TargetMode="External"/><Relationship Id="rId12" Type="http://schemas.openxmlformats.org/officeDocument/2006/relationships/hyperlink" Target="http://electronics.howstuffworks.com/gadgets/high-tech-gadgets/computer-clothing.htm" TargetMode="External"/><Relationship Id="rId17" Type="http://schemas.openxmlformats.org/officeDocument/2006/relationships/hyperlink" Target="http://www.popularmechanics.com/cars/news/industry/5-technologies-coming-to-your-car-soon" TargetMode="External"/><Relationship Id="rId2" Type="http://schemas.openxmlformats.org/officeDocument/2006/relationships/hyperlink" Target="http://www.futureforall.org/" TargetMode="External"/><Relationship Id="rId16" Type="http://schemas.openxmlformats.org/officeDocument/2006/relationships/hyperlink" Target="http://auto.howstuffworks.com/under-the-hood/trends-innovations/driverless-car2.htm" TargetMode="External"/><Relationship Id="rId20" Type="http://schemas.openxmlformats.org/officeDocument/2006/relationships/hyperlink" Target="http://www.huffingtonpost.com/2009/10/19/amazing-architecture-11-i_n_326249.html" TargetMode="External"/><Relationship Id="rId1" Type="http://schemas.openxmlformats.org/officeDocument/2006/relationships/slideLayout" Target="../slideLayouts/slideLayout2.xml"/><Relationship Id="rId6" Type="http://schemas.openxmlformats.org/officeDocument/2006/relationships/hyperlink" Target="http://www.futureforall.org/computers/computers.htm" TargetMode="External"/><Relationship Id="rId11" Type="http://schemas.openxmlformats.org/officeDocument/2006/relationships/hyperlink" Target="http://www.readwriteweb.com/archives/10_smart_clothes_youll_soon_be_wearing.php" TargetMode="External"/><Relationship Id="rId5" Type="http://schemas.openxmlformats.org/officeDocument/2006/relationships/hyperlink" Target="http://gajitz.com/thin-flexible-leds-might-give-us-roll-up-computer-screens/" TargetMode="External"/><Relationship Id="rId15" Type="http://schemas.openxmlformats.org/officeDocument/2006/relationships/hyperlink" Target="http://en.wikipedia.org/wiki/Future_car_technologies" TargetMode="External"/><Relationship Id="rId10" Type="http://schemas.openxmlformats.org/officeDocument/2006/relationships/hyperlink" Target="http://leifutureculture.blogspot.com/2009/09/state-of-art-technology-for-physically.html" TargetMode="External"/><Relationship Id="rId19" Type="http://schemas.openxmlformats.org/officeDocument/2006/relationships/hyperlink" Target="http://freshome.com/2008/06/11/future-architecture-floating-ecopolis-for-climate-refugees/" TargetMode="External"/><Relationship Id="rId4" Type="http://schemas.openxmlformats.org/officeDocument/2006/relationships/hyperlink" Target="http://inventors.about.com/od/fstartinventions/tp/Future_Techno.htm" TargetMode="External"/><Relationship Id="rId9" Type="http://schemas.openxmlformats.org/officeDocument/2006/relationships/hyperlink" Target="http://www.tuvie.com/search/concept+art+future+city" TargetMode="External"/><Relationship Id="rId14" Type="http://schemas.openxmlformats.org/officeDocument/2006/relationships/hyperlink" Target="http://www.msnbc.msn.com/id/37579367/ns/technology_and_science-innovation/t/smart-clothing-responds-wearers-emo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6" y="0"/>
            <a:ext cx="9137074" cy="6882938"/>
          </a:xfrm>
          <a:prstGeom prst="rect">
            <a:avLst/>
          </a:prstGeom>
        </p:spPr>
      </p:pic>
      <p:sp>
        <p:nvSpPr>
          <p:cNvPr id="2" name="Title 1"/>
          <p:cNvSpPr>
            <a:spLocks noGrp="1"/>
          </p:cNvSpPr>
          <p:nvPr>
            <p:ph type="ctrTitle"/>
          </p:nvPr>
        </p:nvSpPr>
        <p:spPr>
          <a:xfrm>
            <a:off x="689263" y="0"/>
            <a:ext cx="7772400" cy="1466850"/>
          </a:xfrm>
        </p:spPr>
        <p:txBody>
          <a:bodyPr>
            <a:noAutofit/>
          </a:bodyPr>
          <a:lstStyle/>
          <a:p>
            <a:r>
              <a:rPr lang="en-US" sz="5400" b="1" dirty="0" smtClean="0">
                <a:solidFill>
                  <a:schemeClr val="bg1">
                    <a:lumMod val="95000"/>
                    <a:lumOff val="5000"/>
                  </a:schemeClr>
                </a:solidFill>
              </a:rPr>
              <a:t>Are You Ready For Some Future!?!</a:t>
            </a:r>
            <a:endParaRPr lang="en-US" sz="5400" b="1" dirty="0">
              <a:solidFill>
                <a:schemeClr val="bg1">
                  <a:lumMod val="95000"/>
                  <a:lumOff val="5000"/>
                </a:schemeClr>
              </a:solidFill>
            </a:endParaRPr>
          </a:p>
        </p:txBody>
      </p:sp>
      <p:sp>
        <p:nvSpPr>
          <p:cNvPr id="3" name="Subtitle 2"/>
          <p:cNvSpPr>
            <a:spLocks noGrp="1"/>
          </p:cNvSpPr>
          <p:nvPr>
            <p:ph type="subTitle" idx="1"/>
          </p:nvPr>
        </p:nvSpPr>
        <p:spPr>
          <a:xfrm>
            <a:off x="0" y="5548745"/>
            <a:ext cx="4572000" cy="1295400"/>
          </a:xfrm>
        </p:spPr>
        <p:txBody>
          <a:bodyPr/>
          <a:lstStyle/>
          <a:p>
            <a:r>
              <a:rPr lang="en-US" b="1" i="1" dirty="0" smtClean="0">
                <a:solidFill>
                  <a:srgbClr val="FFFF00"/>
                </a:solidFill>
              </a:rPr>
              <a:t>Leslie Ryan</a:t>
            </a:r>
          </a:p>
          <a:p>
            <a:r>
              <a:rPr lang="en-US" b="1" i="1" dirty="0" smtClean="0">
                <a:solidFill>
                  <a:srgbClr val="FFFF00"/>
                </a:solidFill>
              </a:rPr>
              <a:t>Fall 2010</a:t>
            </a:r>
            <a:endParaRPr lang="en-US" b="1" i="1" dirty="0">
              <a:solidFill>
                <a:srgbClr val="FFFF00"/>
              </a:solidFill>
            </a:endParaRPr>
          </a:p>
        </p:txBody>
      </p:sp>
    </p:spTree>
    <p:extLst>
      <p:ext uri="{BB962C8B-B14F-4D97-AF65-F5344CB8AC3E}">
        <p14:creationId xmlns:p14="http://schemas.microsoft.com/office/powerpoint/2010/main" val="3465208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lumOff val="5000"/>
                  </a:schemeClr>
                </a:solidFill>
              </a:rPr>
              <a:t>Contents</a:t>
            </a:r>
            <a:endParaRPr lang="en-US" dirty="0">
              <a:solidFill>
                <a:schemeClr val="bg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v"/>
            </a:pPr>
            <a:r>
              <a:rPr lang="en-US" dirty="0">
                <a:solidFill>
                  <a:srgbClr val="FF0000"/>
                </a:solidFill>
              </a:rPr>
              <a:t>Future </a:t>
            </a:r>
            <a:r>
              <a:rPr lang="en-US" dirty="0" smtClean="0">
                <a:solidFill>
                  <a:srgbClr val="FF0000"/>
                </a:solidFill>
              </a:rPr>
              <a:t>Technology</a:t>
            </a:r>
          </a:p>
          <a:p>
            <a:pPr>
              <a:buFont typeface="Wingdings" pitchFamily="2" charset="2"/>
              <a:buChar char="v"/>
            </a:pPr>
            <a:r>
              <a:rPr lang="en-US" dirty="0" smtClean="0">
                <a:solidFill>
                  <a:srgbClr val="FFFF00"/>
                </a:solidFill>
              </a:rPr>
              <a:t>The Future In Computers</a:t>
            </a:r>
          </a:p>
          <a:p>
            <a:pPr>
              <a:buFont typeface="Wingdings" pitchFamily="2" charset="2"/>
              <a:buChar char="v"/>
            </a:pPr>
            <a:r>
              <a:rPr lang="en-US" dirty="0" smtClean="0">
                <a:solidFill>
                  <a:srgbClr val="92D050"/>
                </a:solidFill>
              </a:rPr>
              <a:t>Future In Art</a:t>
            </a:r>
          </a:p>
          <a:p>
            <a:pPr>
              <a:buFont typeface="Wingdings" pitchFamily="2" charset="2"/>
              <a:buChar char="v"/>
            </a:pPr>
            <a:r>
              <a:rPr lang="en-US" dirty="0">
                <a:solidFill>
                  <a:srgbClr val="00B0F0"/>
                </a:solidFill>
              </a:rPr>
              <a:t>Smart </a:t>
            </a:r>
            <a:r>
              <a:rPr lang="en-US" dirty="0" smtClean="0">
                <a:solidFill>
                  <a:srgbClr val="00B0F0"/>
                </a:solidFill>
              </a:rPr>
              <a:t>Clothes</a:t>
            </a:r>
          </a:p>
          <a:p>
            <a:pPr>
              <a:buFont typeface="Wingdings" pitchFamily="2" charset="2"/>
              <a:buChar char="v"/>
            </a:pPr>
            <a:r>
              <a:rPr lang="en-US" dirty="0">
                <a:solidFill>
                  <a:srgbClr val="7030A0"/>
                </a:solidFill>
              </a:rPr>
              <a:t>Future Car </a:t>
            </a:r>
            <a:r>
              <a:rPr lang="en-US" dirty="0" smtClean="0">
                <a:solidFill>
                  <a:srgbClr val="7030A0"/>
                </a:solidFill>
              </a:rPr>
              <a:t>Technology</a:t>
            </a:r>
          </a:p>
          <a:p>
            <a:pPr>
              <a:buFont typeface="Wingdings" pitchFamily="2" charset="2"/>
              <a:buChar char="v"/>
            </a:pPr>
            <a:r>
              <a:rPr lang="en-US" dirty="0" smtClean="0">
                <a:solidFill>
                  <a:srgbClr val="FF33CC"/>
                </a:solidFill>
              </a:rPr>
              <a:t>Future Architecture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599" y="3429000"/>
            <a:ext cx="4140775" cy="3307277"/>
          </a:xfrm>
          <a:prstGeom prst="rect">
            <a:avLst/>
          </a:prstGeom>
        </p:spPr>
      </p:pic>
    </p:spTree>
    <p:extLst>
      <p:ext uri="{BB962C8B-B14F-4D97-AF65-F5344CB8AC3E}">
        <p14:creationId xmlns:p14="http://schemas.microsoft.com/office/powerpoint/2010/main" val="158789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3008313" cy="704850"/>
          </a:xfrm>
        </p:spPr>
        <p:txBody>
          <a:bodyPr/>
          <a:lstStyle/>
          <a:p>
            <a:r>
              <a:rPr lang="en-US" dirty="0" smtClean="0">
                <a:solidFill>
                  <a:srgbClr val="FF0000"/>
                </a:solidFill>
              </a:rPr>
              <a:t>Future Technology</a:t>
            </a:r>
            <a:endParaRPr lang="en-US" dirty="0">
              <a:solidFill>
                <a:srgbClr val="FF0000"/>
              </a:solidFill>
            </a:endParaRPr>
          </a:p>
        </p:txBody>
      </p:sp>
      <p:sp>
        <p:nvSpPr>
          <p:cNvPr id="6" name="Text Placeholder 5"/>
          <p:cNvSpPr>
            <a:spLocks noGrp="1"/>
          </p:cNvSpPr>
          <p:nvPr>
            <p:ph type="body" idx="2"/>
          </p:nvPr>
        </p:nvSpPr>
        <p:spPr>
          <a:xfrm>
            <a:off x="457200" y="990600"/>
            <a:ext cx="3008313" cy="4906963"/>
          </a:xfrm>
        </p:spPr>
        <p:txBody>
          <a:bodyPr>
            <a:noAutofit/>
          </a:bodyPr>
          <a:lstStyle/>
          <a:p>
            <a:r>
              <a:rPr lang="en-US" sz="1600" dirty="0" smtClean="0">
                <a:solidFill>
                  <a:schemeClr val="bg1">
                    <a:lumMod val="95000"/>
                    <a:lumOff val="5000"/>
                  </a:schemeClr>
                </a:solidFill>
              </a:rPr>
              <a:t>It is hard for anyone to know what the future really holds. Whether something is likely  </a:t>
            </a:r>
            <a:r>
              <a:rPr lang="en-US" sz="1600" dirty="0">
                <a:solidFill>
                  <a:schemeClr val="bg1">
                    <a:lumMod val="95000"/>
                    <a:lumOff val="5000"/>
                  </a:schemeClr>
                </a:solidFill>
              </a:rPr>
              <a:t>to continue, </a:t>
            </a:r>
            <a:r>
              <a:rPr lang="en-US" sz="1600" dirty="0" smtClean="0">
                <a:solidFill>
                  <a:schemeClr val="bg1">
                    <a:lumMod val="95000"/>
                    <a:lumOff val="5000"/>
                  </a:schemeClr>
                </a:solidFill>
              </a:rPr>
              <a:t>and what </a:t>
            </a:r>
            <a:r>
              <a:rPr lang="en-US" sz="1600" dirty="0">
                <a:solidFill>
                  <a:schemeClr val="bg1">
                    <a:lumMod val="95000"/>
                    <a:lumOff val="5000"/>
                  </a:schemeClr>
                </a:solidFill>
              </a:rPr>
              <a:t>is likely to </a:t>
            </a:r>
            <a:r>
              <a:rPr lang="en-US" sz="1600" dirty="0" smtClean="0">
                <a:solidFill>
                  <a:schemeClr val="bg1">
                    <a:lumMod val="95000"/>
                    <a:lumOff val="5000"/>
                  </a:schemeClr>
                </a:solidFill>
              </a:rPr>
              <a:t>change. Let’s just say a lot will change when the future comes. Ideas of the future include: Robotics, Human Cloning, Devices to control your emotions, Age Reversal, Smaller more portable Computers, Holographic messages,  Clothes that help you health,  Computers that predict the future, Weather controls, Ice cream that won’t melt, Pets that live forever, time machines, and so much more. It will be a crazy world ahead of us, but it also might be a lot easier one too for most people. </a:t>
            </a:r>
            <a:endParaRPr lang="en-US" sz="1600" dirty="0">
              <a:solidFill>
                <a:schemeClr val="bg1">
                  <a:lumMod val="95000"/>
                  <a:lumOff val="5000"/>
                </a:schemeClr>
              </a:solidFill>
            </a:endParaRP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24400" y="304800"/>
            <a:ext cx="3054350" cy="2289521"/>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512" y="4691094"/>
            <a:ext cx="2714625" cy="20288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025" y="2514600"/>
            <a:ext cx="2895600" cy="2176494"/>
          </a:xfrm>
          <a:prstGeom prst="rect">
            <a:avLst/>
          </a:prstGeom>
        </p:spPr>
      </p:pic>
    </p:spTree>
    <p:extLst>
      <p:ext uri="{BB962C8B-B14F-4D97-AF65-F5344CB8AC3E}">
        <p14:creationId xmlns:p14="http://schemas.microsoft.com/office/powerpoint/2010/main" val="1412133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901700"/>
          </a:xfrm>
        </p:spPr>
        <p:txBody>
          <a:bodyPr/>
          <a:lstStyle/>
          <a:p>
            <a:r>
              <a:rPr lang="en-US" dirty="0" smtClean="0">
                <a:solidFill>
                  <a:srgbClr val="FFFF00"/>
                </a:solidFill>
              </a:rPr>
              <a:t>The Future </a:t>
            </a:r>
            <a:br>
              <a:rPr lang="en-US" dirty="0" smtClean="0">
                <a:solidFill>
                  <a:srgbClr val="FFFF00"/>
                </a:solidFill>
              </a:rPr>
            </a:br>
            <a:r>
              <a:rPr lang="en-US" dirty="0" smtClean="0">
                <a:solidFill>
                  <a:srgbClr val="FFFF00"/>
                </a:solidFill>
              </a:rPr>
              <a:t>Of Computers</a:t>
            </a:r>
            <a:endParaRPr lang="en-US" dirty="0">
              <a:solidFill>
                <a:srgbClr val="FFFF00"/>
              </a:solidFill>
            </a:endParaRPr>
          </a:p>
        </p:txBody>
      </p:sp>
      <p:sp>
        <p:nvSpPr>
          <p:cNvPr id="3" name="Text Placeholder 2"/>
          <p:cNvSpPr>
            <a:spLocks noGrp="1"/>
          </p:cNvSpPr>
          <p:nvPr>
            <p:ph type="body" idx="2"/>
          </p:nvPr>
        </p:nvSpPr>
        <p:spPr>
          <a:xfrm>
            <a:off x="457200" y="1371600"/>
            <a:ext cx="3008313" cy="4754563"/>
          </a:xfrm>
        </p:spPr>
        <p:txBody>
          <a:bodyPr>
            <a:normAutofit/>
          </a:bodyPr>
          <a:lstStyle/>
          <a:p>
            <a:r>
              <a:rPr lang="en-US" sz="1600" dirty="0">
                <a:solidFill>
                  <a:schemeClr val="bg1">
                    <a:lumMod val="95000"/>
                    <a:lumOff val="5000"/>
                  </a:schemeClr>
                </a:solidFill>
              </a:rPr>
              <a:t>Today's computers operate using transistors, wires and electricity. Future computers </a:t>
            </a:r>
            <a:r>
              <a:rPr lang="en-US" sz="1600" dirty="0" smtClean="0">
                <a:solidFill>
                  <a:schemeClr val="bg1">
                    <a:lumMod val="95000"/>
                    <a:lumOff val="5000"/>
                  </a:schemeClr>
                </a:solidFill>
              </a:rPr>
              <a:t>will probably </a:t>
            </a:r>
            <a:r>
              <a:rPr lang="en-US" sz="1600" dirty="0">
                <a:solidFill>
                  <a:schemeClr val="bg1">
                    <a:lumMod val="95000"/>
                    <a:lumOff val="5000"/>
                  </a:schemeClr>
                </a:solidFill>
              </a:rPr>
              <a:t>use atoms, fibers and </a:t>
            </a:r>
            <a:r>
              <a:rPr lang="en-US" sz="1600" dirty="0" smtClean="0">
                <a:solidFill>
                  <a:schemeClr val="bg1">
                    <a:lumMod val="95000"/>
                    <a:lumOff val="5000"/>
                  </a:schemeClr>
                </a:solidFill>
              </a:rPr>
              <a:t>light. Some future computers might even be so small you won’t even notice they are there. Computers advance everyday. Soon computers can make other computers. Your own computer can even become your own </a:t>
            </a:r>
            <a:r>
              <a:rPr lang="en-US" sz="1600" dirty="0">
                <a:solidFill>
                  <a:schemeClr val="bg1">
                    <a:lumMod val="95000"/>
                    <a:lumOff val="5000"/>
                  </a:schemeClr>
                </a:solidFill>
              </a:rPr>
              <a:t>personal assistant. </a:t>
            </a:r>
            <a:r>
              <a:rPr lang="en-US" sz="1600" dirty="0" smtClean="0">
                <a:solidFill>
                  <a:schemeClr val="bg1">
                    <a:lumMod val="95000"/>
                    <a:lumOff val="5000"/>
                  </a:schemeClr>
                </a:solidFill>
              </a:rPr>
              <a:t>The computer device would know </a:t>
            </a:r>
            <a:r>
              <a:rPr lang="en-US" sz="1600" dirty="0">
                <a:solidFill>
                  <a:schemeClr val="bg1">
                    <a:lumMod val="95000"/>
                    <a:lumOff val="5000"/>
                  </a:schemeClr>
                </a:solidFill>
              </a:rPr>
              <a:t>your </a:t>
            </a:r>
            <a:r>
              <a:rPr lang="en-US" sz="1600" dirty="0" smtClean="0">
                <a:solidFill>
                  <a:schemeClr val="bg1">
                    <a:lumMod val="95000"/>
                    <a:lumOff val="5000"/>
                  </a:schemeClr>
                </a:solidFill>
              </a:rPr>
              <a:t>personal preferences and be able to make some decisions for you. </a:t>
            </a:r>
            <a:endParaRPr lang="en-US" sz="1600" dirty="0">
              <a:solidFill>
                <a:schemeClr val="bg1">
                  <a:lumMod val="95000"/>
                  <a:lumOff val="5000"/>
                </a:schemeClr>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49925" y="2110718"/>
            <a:ext cx="3130550" cy="240171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59327"/>
            <a:ext cx="3200400" cy="19652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94" y="4551217"/>
            <a:ext cx="3000375" cy="223750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0225" y="166254"/>
            <a:ext cx="1914775" cy="28822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9500" y="3062719"/>
            <a:ext cx="2095500" cy="1495425"/>
          </a:xfrm>
          <a:prstGeom prst="rect">
            <a:avLst/>
          </a:prstGeom>
        </p:spPr>
      </p:pic>
    </p:spTree>
    <p:extLst>
      <p:ext uri="{BB962C8B-B14F-4D97-AF65-F5344CB8AC3E}">
        <p14:creationId xmlns:p14="http://schemas.microsoft.com/office/powerpoint/2010/main" val="1861565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520700"/>
          </a:xfrm>
        </p:spPr>
        <p:txBody>
          <a:bodyPr/>
          <a:lstStyle/>
          <a:p>
            <a:pPr algn="ctr"/>
            <a:r>
              <a:rPr lang="en-US" dirty="0" smtClean="0">
                <a:solidFill>
                  <a:srgbClr val="92D050"/>
                </a:solidFill>
              </a:rPr>
              <a:t>Future Of Art</a:t>
            </a:r>
            <a:endParaRPr lang="en-US" dirty="0">
              <a:solidFill>
                <a:srgbClr val="92D050"/>
              </a:solidFill>
            </a:endParaRPr>
          </a:p>
        </p:txBody>
      </p:sp>
      <p:sp>
        <p:nvSpPr>
          <p:cNvPr id="3" name="Text Placeholder 2"/>
          <p:cNvSpPr>
            <a:spLocks noGrp="1"/>
          </p:cNvSpPr>
          <p:nvPr>
            <p:ph type="body" idx="2"/>
          </p:nvPr>
        </p:nvSpPr>
        <p:spPr>
          <a:xfrm>
            <a:off x="457200" y="824111"/>
            <a:ext cx="3008313" cy="5059363"/>
          </a:xfrm>
        </p:spPr>
        <p:txBody>
          <a:bodyPr>
            <a:noAutofit/>
          </a:bodyPr>
          <a:lstStyle/>
          <a:p>
            <a:r>
              <a:rPr lang="en-US" sz="1800" dirty="0" smtClean="0">
                <a:solidFill>
                  <a:schemeClr val="bg1">
                    <a:lumMod val="95000"/>
                    <a:lumOff val="5000"/>
                  </a:schemeClr>
                </a:solidFill>
              </a:rPr>
              <a:t>Usually when we talk about art we think of canvas. In the future we will be saying good bye to </a:t>
            </a:r>
            <a:r>
              <a:rPr lang="en-US" sz="1800" dirty="0">
                <a:solidFill>
                  <a:schemeClr val="bg1">
                    <a:lumMod val="95000"/>
                    <a:lumOff val="5000"/>
                  </a:schemeClr>
                </a:solidFill>
              </a:rPr>
              <a:t>canvas masterpieces. Yana </a:t>
            </a:r>
            <a:r>
              <a:rPr lang="en-US" sz="1800" dirty="0" smtClean="0">
                <a:solidFill>
                  <a:schemeClr val="bg1">
                    <a:lumMod val="95000"/>
                    <a:lumOff val="5000"/>
                  </a:schemeClr>
                </a:solidFill>
              </a:rPr>
              <a:t>Klimava is changing the way we will look at art forever. The new devices name is Virtuo. Virtuo is mainly designed for beginning artists and every day art. This device does not need a battery </a:t>
            </a:r>
            <a:r>
              <a:rPr lang="en-US" sz="1800" dirty="0">
                <a:solidFill>
                  <a:schemeClr val="bg1">
                    <a:lumMod val="95000"/>
                    <a:lumOff val="5000"/>
                  </a:schemeClr>
                </a:solidFill>
              </a:rPr>
              <a:t>to operate</a:t>
            </a:r>
            <a:r>
              <a:rPr lang="en-US" sz="1800" dirty="0" smtClean="0">
                <a:solidFill>
                  <a:schemeClr val="bg1">
                    <a:lumMod val="95000"/>
                    <a:lumOff val="5000"/>
                  </a:schemeClr>
                </a:solidFill>
              </a:rPr>
              <a:t>. It has the </a:t>
            </a:r>
            <a:r>
              <a:rPr lang="en-US" sz="1800" dirty="0">
                <a:solidFill>
                  <a:schemeClr val="bg1">
                    <a:lumMod val="95000"/>
                    <a:lumOff val="5000"/>
                  </a:schemeClr>
                </a:solidFill>
              </a:rPr>
              <a:t>latest </a:t>
            </a:r>
            <a:r>
              <a:rPr lang="en-US" sz="1800" dirty="0" smtClean="0">
                <a:solidFill>
                  <a:schemeClr val="bg1">
                    <a:lumMod val="95000"/>
                    <a:lumOff val="5000"/>
                  </a:schemeClr>
                </a:solidFill>
              </a:rPr>
              <a:t>sensor  </a:t>
            </a:r>
            <a:r>
              <a:rPr lang="en-US" sz="1800" dirty="0">
                <a:solidFill>
                  <a:schemeClr val="bg1">
                    <a:lumMod val="95000"/>
                    <a:lumOff val="5000"/>
                  </a:schemeClr>
                </a:solidFill>
              </a:rPr>
              <a:t>technology </a:t>
            </a:r>
            <a:r>
              <a:rPr lang="en-US" sz="1800" dirty="0" smtClean="0">
                <a:solidFill>
                  <a:schemeClr val="bg1">
                    <a:lumMod val="95000"/>
                    <a:lumOff val="5000"/>
                  </a:schemeClr>
                </a:solidFill>
              </a:rPr>
              <a:t> for better interaction with the pen. It can also translate  </a:t>
            </a:r>
            <a:r>
              <a:rPr lang="en-US" sz="1800" dirty="0">
                <a:solidFill>
                  <a:schemeClr val="bg1">
                    <a:lumMod val="95000"/>
                    <a:lumOff val="5000"/>
                  </a:schemeClr>
                </a:solidFill>
              </a:rPr>
              <a:t>any </a:t>
            </a:r>
            <a:r>
              <a:rPr lang="en-US" sz="1800" dirty="0" smtClean="0">
                <a:solidFill>
                  <a:schemeClr val="bg1">
                    <a:lumMod val="95000"/>
                    <a:lumOff val="5000"/>
                  </a:schemeClr>
                </a:solidFill>
              </a:rPr>
              <a:t>gesture </a:t>
            </a:r>
            <a:r>
              <a:rPr lang="en-US" sz="1800" dirty="0">
                <a:solidFill>
                  <a:schemeClr val="bg1">
                    <a:lumMod val="95000"/>
                    <a:lumOff val="5000"/>
                  </a:schemeClr>
                </a:solidFill>
              </a:rPr>
              <a:t>from the </a:t>
            </a:r>
            <a:r>
              <a:rPr lang="en-US" sz="1800" dirty="0" smtClean="0">
                <a:solidFill>
                  <a:schemeClr val="bg1">
                    <a:lumMod val="95000"/>
                    <a:lumOff val="5000"/>
                  </a:schemeClr>
                </a:solidFill>
              </a:rPr>
              <a:t>user and make it into a visual creation. </a:t>
            </a:r>
            <a:endParaRPr lang="en-US" sz="1800" dirty="0">
              <a:solidFill>
                <a:schemeClr val="bg1">
                  <a:lumMod val="95000"/>
                  <a:lumOff val="5000"/>
                </a:schemeClr>
              </a:solidFill>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53000" y="152400"/>
            <a:ext cx="2514600" cy="2098275"/>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418" y="1981200"/>
            <a:ext cx="3257550" cy="274518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018" y="4475236"/>
            <a:ext cx="3562350" cy="2382764"/>
          </a:xfrm>
          <a:prstGeom prst="rect">
            <a:avLst/>
          </a:prstGeom>
        </p:spPr>
      </p:pic>
    </p:spTree>
    <p:extLst>
      <p:ext uri="{BB962C8B-B14F-4D97-AF65-F5344CB8AC3E}">
        <p14:creationId xmlns:p14="http://schemas.microsoft.com/office/powerpoint/2010/main" val="223528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444500"/>
          </a:xfrm>
        </p:spPr>
        <p:txBody>
          <a:bodyPr/>
          <a:lstStyle/>
          <a:p>
            <a:r>
              <a:rPr lang="en-US" dirty="0" smtClean="0">
                <a:solidFill>
                  <a:srgbClr val="00B0F0"/>
                </a:solidFill>
              </a:rPr>
              <a:t>Smart Clothes</a:t>
            </a:r>
            <a:endParaRPr lang="en-US" dirty="0">
              <a:solidFill>
                <a:srgbClr val="00B0F0"/>
              </a:solidFill>
            </a:endParaRPr>
          </a:p>
        </p:txBody>
      </p:sp>
      <p:sp>
        <p:nvSpPr>
          <p:cNvPr id="3" name="Text Placeholder 2"/>
          <p:cNvSpPr>
            <a:spLocks noGrp="1"/>
          </p:cNvSpPr>
          <p:nvPr>
            <p:ph type="body" idx="2"/>
          </p:nvPr>
        </p:nvSpPr>
        <p:spPr>
          <a:xfrm>
            <a:off x="457200" y="990600"/>
            <a:ext cx="3008313" cy="5135563"/>
          </a:xfrm>
        </p:spPr>
        <p:txBody>
          <a:bodyPr>
            <a:noAutofit/>
          </a:bodyPr>
          <a:lstStyle/>
          <a:p>
            <a:r>
              <a:rPr lang="en-US" sz="1800" dirty="0" smtClean="0">
                <a:solidFill>
                  <a:schemeClr val="bg1">
                    <a:lumMod val="95000"/>
                    <a:lumOff val="5000"/>
                  </a:schemeClr>
                </a:solidFill>
              </a:rPr>
              <a:t>Today we see everyday things becoming networked, even your clothes will be before too long. Your clothes will vary from motion detector pants that let a computer know your every move, to a heart sensing bra that keeps track of a persons heart rate and shows it on a watch worn on your wrist. An idea of smart clothes that has already been made are Nike+ running shoes. They have a sensor in them that tracks your run and sends the information to your </a:t>
            </a:r>
            <a:r>
              <a:rPr lang="en-US" sz="1800" dirty="0" err="1" smtClean="0">
                <a:solidFill>
                  <a:schemeClr val="bg1">
                    <a:lumMod val="95000"/>
                    <a:lumOff val="5000"/>
                  </a:schemeClr>
                </a:solidFill>
              </a:rPr>
              <a:t>ipod</a:t>
            </a:r>
            <a:r>
              <a:rPr lang="en-US" sz="1800" dirty="0" smtClean="0">
                <a:solidFill>
                  <a:schemeClr val="bg1">
                    <a:lumMod val="95000"/>
                    <a:lumOff val="5000"/>
                  </a:schemeClr>
                </a:solidFill>
              </a:rPr>
              <a:t>. </a:t>
            </a:r>
            <a:endParaRPr lang="en-US" sz="1800" dirty="0">
              <a:solidFill>
                <a:schemeClr val="bg1">
                  <a:lumMod val="95000"/>
                  <a:lumOff val="5000"/>
                </a:schemeClr>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38700" y="2343121"/>
            <a:ext cx="2819400" cy="185610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69396"/>
            <a:ext cx="2286000" cy="25362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3352800" cy="2235200"/>
          </a:xfrm>
          <a:prstGeom prst="rect">
            <a:avLst/>
          </a:prstGeom>
        </p:spPr>
      </p:pic>
    </p:spTree>
    <p:extLst>
      <p:ext uri="{BB962C8B-B14F-4D97-AF65-F5344CB8AC3E}">
        <p14:creationId xmlns:p14="http://schemas.microsoft.com/office/powerpoint/2010/main" val="800143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825500"/>
          </a:xfrm>
        </p:spPr>
        <p:txBody>
          <a:bodyPr/>
          <a:lstStyle/>
          <a:p>
            <a:r>
              <a:rPr lang="en-US" dirty="0" smtClean="0">
                <a:solidFill>
                  <a:srgbClr val="7030A0"/>
                </a:solidFill>
              </a:rPr>
              <a:t>Future Car Technology</a:t>
            </a:r>
            <a:endParaRPr lang="en-US" dirty="0">
              <a:solidFill>
                <a:srgbClr val="7030A0"/>
              </a:solidFill>
            </a:endParaRPr>
          </a:p>
        </p:txBody>
      </p:sp>
      <p:sp>
        <p:nvSpPr>
          <p:cNvPr id="3" name="Text Placeholder 2"/>
          <p:cNvSpPr>
            <a:spLocks noGrp="1"/>
          </p:cNvSpPr>
          <p:nvPr>
            <p:ph type="body" idx="2"/>
          </p:nvPr>
        </p:nvSpPr>
        <p:spPr>
          <a:xfrm>
            <a:off x="457200" y="1219200"/>
            <a:ext cx="3008313" cy="4906963"/>
          </a:xfrm>
        </p:spPr>
        <p:txBody>
          <a:bodyPr>
            <a:normAutofit lnSpcReduction="10000"/>
          </a:bodyPr>
          <a:lstStyle/>
          <a:p>
            <a:r>
              <a:rPr lang="en-US" sz="1600" dirty="0" smtClean="0">
                <a:solidFill>
                  <a:schemeClr val="bg1">
                    <a:lumMod val="95000"/>
                    <a:lumOff val="5000"/>
                  </a:schemeClr>
                </a:solidFill>
              </a:rPr>
              <a:t>The progression of cars is moving so fast they can drive themselves. Literally</a:t>
            </a:r>
            <a:r>
              <a:rPr lang="en-US" sz="1600" dirty="0" smtClean="0">
                <a:solidFill>
                  <a:schemeClr val="bg1">
                    <a:lumMod val="95000"/>
                    <a:lumOff val="5000"/>
                  </a:schemeClr>
                </a:solidFill>
              </a:rPr>
              <a:t>. Cars of the future have new energy sources and materials that help them become more safer,  more sustainable, energy efficient, and less polluting. Some major technologies in cars include:</a:t>
            </a:r>
          </a:p>
          <a:p>
            <a:pPr marL="285750" indent="-285750">
              <a:buFont typeface="Wingdings" pitchFamily="2" charset="2"/>
              <a:buChar char="Ø"/>
            </a:pPr>
            <a:r>
              <a:rPr lang="en-US" sz="1600" b="1" dirty="0" smtClean="0">
                <a:solidFill>
                  <a:schemeClr val="bg1">
                    <a:lumMod val="95000"/>
                    <a:lumOff val="5000"/>
                  </a:schemeClr>
                </a:solidFill>
              </a:rPr>
              <a:t>Emergency S</a:t>
            </a:r>
            <a:r>
              <a:rPr lang="en-US" sz="1600" b="1" dirty="0" smtClean="0">
                <a:solidFill>
                  <a:schemeClr val="bg1">
                    <a:lumMod val="95000"/>
                    <a:lumOff val="5000"/>
                  </a:schemeClr>
                </a:solidFill>
              </a:rPr>
              <a:t>teer </a:t>
            </a:r>
            <a:r>
              <a:rPr lang="en-US" sz="1600" b="1" dirty="0">
                <a:solidFill>
                  <a:schemeClr val="bg1">
                    <a:lumMod val="95000"/>
                    <a:lumOff val="5000"/>
                  </a:schemeClr>
                </a:solidFill>
              </a:rPr>
              <a:t>A</a:t>
            </a:r>
            <a:r>
              <a:rPr lang="en-US" sz="1600" b="1" dirty="0" smtClean="0">
                <a:solidFill>
                  <a:schemeClr val="bg1">
                    <a:lumMod val="95000"/>
                    <a:lumOff val="5000"/>
                  </a:schemeClr>
                </a:solidFill>
              </a:rPr>
              <a:t>ssist ,</a:t>
            </a:r>
            <a:r>
              <a:rPr lang="en-US" sz="1600" dirty="0" smtClean="0">
                <a:solidFill>
                  <a:schemeClr val="bg1">
                    <a:lumMod val="95000"/>
                    <a:lumOff val="5000"/>
                  </a:schemeClr>
                </a:solidFill>
              </a:rPr>
              <a:t>which lets your car know </a:t>
            </a:r>
            <a:r>
              <a:rPr lang="en-US" sz="1600" dirty="0">
                <a:solidFill>
                  <a:schemeClr val="bg1">
                    <a:lumMod val="95000"/>
                    <a:lumOff val="5000"/>
                  </a:schemeClr>
                </a:solidFill>
              </a:rPr>
              <a:t>how much traction it has, </a:t>
            </a:r>
            <a:r>
              <a:rPr lang="en-US" sz="1600" dirty="0" smtClean="0">
                <a:solidFill>
                  <a:schemeClr val="bg1">
                    <a:lumMod val="95000"/>
                    <a:lumOff val="5000"/>
                  </a:schemeClr>
                </a:solidFill>
              </a:rPr>
              <a:t>and how </a:t>
            </a:r>
            <a:r>
              <a:rPr lang="en-US" sz="1600" dirty="0">
                <a:solidFill>
                  <a:schemeClr val="bg1">
                    <a:lumMod val="95000"/>
                    <a:lumOff val="5000"/>
                  </a:schemeClr>
                </a:solidFill>
              </a:rPr>
              <a:t>many feet it's going to take to brake in time to avoid an </a:t>
            </a:r>
            <a:r>
              <a:rPr lang="en-US" sz="1600" dirty="0" smtClean="0">
                <a:solidFill>
                  <a:schemeClr val="bg1">
                    <a:lumMod val="95000"/>
                    <a:lumOff val="5000"/>
                  </a:schemeClr>
                </a:solidFill>
              </a:rPr>
              <a:t>accident.</a:t>
            </a:r>
          </a:p>
          <a:p>
            <a:pPr marL="285750" indent="-285750">
              <a:buFont typeface="Wingdings" pitchFamily="2" charset="2"/>
              <a:buChar char="Ø"/>
            </a:pPr>
            <a:r>
              <a:rPr lang="en-US" sz="1600" b="1" dirty="0" smtClean="0">
                <a:solidFill>
                  <a:schemeClr val="bg1">
                    <a:lumMod val="95000"/>
                    <a:lumOff val="5000"/>
                  </a:schemeClr>
                </a:solidFill>
              </a:rPr>
              <a:t>AutoLinQ, </a:t>
            </a:r>
            <a:r>
              <a:rPr lang="en-US" sz="1600" dirty="0" smtClean="0">
                <a:solidFill>
                  <a:schemeClr val="bg1">
                    <a:lumMod val="95000"/>
                    <a:lumOff val="5000"/>
                  </a:schemeClr>
                </a:solidFill>
              </a:rPr>
              <a:t>which reads your   e-mail out loud to reduce distraction, it also has Pandora radio and navigation already built in.</a:t>
            </a:r>
          </a:p>
          <a:p>
            <a:endParaRPr lang="en-US" b="1" dirty="0" smtClean="0">
              <a:solidFill>
                <a:schemeClr val="bg1">
                  <a:lumMod val="95000"/>
                  <a:lumOff val="5000"/>
                </a:schemeClr>
              </a:solidFill>
            </a:endParaRPr>
          </a:p>
          <a:p>
            <a:endParaRPr lang="en-US" dirty="0">
              <a:solidFill>
                <a:schemeClr val="bg1">
                  <a:lumMod val="95000"/>
                  <a:lumOff val="5000"/>
                </a:schemeClr>
              </a:solidFill>
            </a:endParaRPr>
          </a:p>
          <a:p>
            <a:endParaRPr lang="en-US" dirty="0">
              <a:solidFill>
                <a:schemeClr val="bg1">
                  <a:lumMod val="95000"/>
                  <a:lumOff val="5000"/>
                </a:schemeClr>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33800" y="381000"/>
            <a:ext cx="2435801" cy="163807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57200"/>
            <a:ext cx="2440570" cy="1524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716" y="2163041"/>
            <a:ext cx="2466975" cy="1847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2190750"/>
            <a:ext cx="2638425" cy="17335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9175" y="4267200"/>
            <a:ext cx="2838450" cy="1609725"/>
          </a:xfrm>
          <a:prstGeom prst="rect">
            <a:avLst/>
          </a:prstGeom>
        </p:spPr>
      </p:pic>
    </p:spTree>
    <p:extLst>
      <p:ext uri="{BB962C8B-B14F-4D97-AF65-F5344CB8AC3E}">
        <p14:creationId xmlns:p14="http://schemas.microsoft.com/office/powerpoint/2010/main" val="2899458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3008313" cy="520700"/>
          </a:xfrm>
        </p:spPr>
        <p:txBody>
          <a:bodyPr/>
          <a:lstStyle/>
          <a:p>
            <a:pPr algn="r"/>
            <a:r>
              <a:rPr lang="en-US" dirty="0" smtClean="0">
                <a:solidFill>
                  <a:srgbClr val="FF33CC"/>
                </a:solidFill>
              </a:rPr>
              <a:t>Future Architecture</a:t>
            </a:r>
            <a:endParaRPr lang="en-US" dirty="0">
              <a:solidFill>
                <a:srgbClr val="FF33CC"/>
              </a:solidFill>
            </a:endParaRPr>
          </a:p>
        </p:txBody>
      </p:sp>
      <p:sp>
        <p:nvSpPr>
          <p:cNvPr id="3" name="Text Placeholder 2"/>
          <p:cNvSpPr>
            <a:spLocks noGrp="1"/>
          </p:cNvSpPr>
          <p:nvPr>
            <p:ph type="body" idx="2"/>
          </p:nvPr>
        </p:nvSpPr>
        <p:spPr>
          <a:xfrm>
            <a:off x="457200" y="1066800"/>
            <a:ext cx="3008313" cy="5059363"/>
          </a:xfrm>
        </p:spPr>
        <p:txBody>
          <a:bodyPr>
            <a:normAutofit/>
          </a:bodyPr>
          <a:lstStyle/>
          <a:p>
            <a:r>
              <a:rPr lang="en-US" sz="1600" dirty="0" smtClean="0">
                <a:solidFill>
                  <a:schemeClr val="bg1">
                    <a:lumMod val="95000"/>
                    <a:lumOff val="5000"/>
                  </a:schemeClr>
                </a:solidFill>
              </a:rPr>
              <a:t>Have you ever wondered what building of the future are going to look like? I did and that’s the reason I’m telling you about it. A lot of future buildings are built the way  they are as a type of art, some  to help prevent it from being destroyed by natural disasters. Each model will have a different purpose. Some models are already in the process of being made, while others are just an idea. I think it would be cool to have buildings like this in our world to make the world a more creative and artsy place. It would give the place a more unique, quirky look. </a:t>
            </a:r>
            <a:endParaRPr lang="en-US" sz="1600" dirty="0">
              <a:solidFill>
                <a:schemeClr val="bg1">
                  <a:lumMod val="95000"/>
                  <a:lumOff val="5000"/>
                </a:schemeClr>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19600" y="228600"/>
            <a:ext cx="3435350" cy="249843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700" y="2366096"/>
            <a:ext cx="2095500" cy="21812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366096"/>
            <a:ext cx="2495550" cy="2181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4512685"/>
            <a:ext cx="2371725" cy="1933575"/>
          </a:xfrm>
          <a:prstGeom prst="rect">
            <a:avLst/>
          </a:prstGeom>
        </p:spPr>
      </p:pic>
    </p:spTree>
    <p:extLst>
      <p:ext uri="{BB962C8B-B14F-4D97-AF65-F5344CB8AC3E}">
        <p14:creationId xmlns:p14="http://schemas.microsoft.com/office/powerpoint/2010/main" val="2774906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533400"/>
          </a:xfrm>
        </p:spPr>
        <p:txBody>
          <a:bodyPr>
            <a:normAutofit fontScale="90000"/>
          </a:bodyPr>
          <a:lstStyle/>
          <a:p>
            <a:r>
              <a:rPr lang="en-US" dirty="0" smtClean="0">
                <a:solidFill>
                  <a:srgbClr val="FF0000"/>
                </a:solidFill>
              </a:rPr>
              <a:t>R</a:t>
            </a:r>
            <a:r>
              <a:rPr lang="en-US" dirty="0" smtClean="0">
                <a:solidFill>
                  <a:srgbClr val="FFC000"/>
                </a:solidFill>
              </a:rPr>
              <a:t>e</a:t>
            </a:r>
            <a:r>
              <a:rPr lang="en-US" dirty="0" smtClean="0">
                <a:solidFill>
                  <a:srgbClr val="00B050"/>
                </a:solidFill>
              </a:rPr>
              <a:t>s</a:t>
            </a:r>
            <a:r>
              <a:rPr lang="en-US" dirty="0" smtClean="0">
                <a:solidFill>
                  <a:srgbClr val="00B0F0"/>
                </a:solidFill>
              </a:rPr>
              <a:t>o</a:t>
            </a:r>
            <a:r>
              <a:rPr lang="en-US" dirty="0" smtClean="0">
                <a:solidFill>
                  <a:srgbClr val="7030A0"/>
                </a:solidFill>
              </a:rPr>
              <a:t>u</a:t>
            </a:r>
            <a:r>
              <a:rPr lang="en-US" dirty="0" smtClean="0">
                <a:solidFill>
                  <a:srgbClr val="FFFF00"/>
                </a:solidFill>
              </a:rPr>
              <a:t>r</a:t>
            </a:r>
            <a:r>
              <a:rPr lang="en-US" dirty="0" smtClean="0">
                <a:solidFill>
                  <a:srgbClr val="FFC000"/>
                </a:solidFill>
              </a:rPr>
              <a:t>c</a:t>
            </a:r>
            <a:r>
              <a:rPr lang="en-US" dirty="0" smtClean="0">
                <a:solidFill>
                  <a:srgbClr val="92D050"/>
                </a:solidFill>
              </a:rPr>
              <a:t>e</a:t>
            </a:r>
            <a:r>
              <a:rPr lang="en-US" dirty="0" smtClean="0">
                <a:solidFill>
                  <a:srgbClr val="002060"/>
                </a:solidFill>
              </a:rPr>
              <a:t>/ </a:t>
            </a:r>
            <a:r>
              <a:rPr lang="en-US" dirty="0" smtClean="0">
                <a:solidFill>
                  <a:srgbClr val="0070C0"/>
                </a:solidFill>
              </a:rPr>
              <a:t>L</a:t>
            </a:r>
            <a:r>
              <a:rPr lang="en-US" dirty="0" smtClean="0"/>
              <a:t>i</a:t>
            </a:r>
            <a:r>
              <a:rPr lang="en-US" dirty="0" smtClean="0">
                <a:solidFill>
                  <a:srgbClr val="FF33CC"/>
                </a:solidFill>
              </a:rPr>
              <a:t>n</a:t>
            </a:r>
            <a:r>
              <a:rPr lang="en-US" dirty="0" smtClean="0">
                <a:solidFill>
                  <a:srgbClr val="FFFFFF"/>
                </a:solidFill>
              </a:rPr>
              <a:t>k</a:t>
            </a:r>
            <a:r>
              <a:rPr lang="en-US" dirty="0" smtClean="0">
                <a:solidFill>
                  <a:srgbClr val="00FFFF"/>
                </a:solidFill>
              </a:rPr>
              <a:t>s</a:t>
            </a:r>
            <a:endParaRPr lang="en-US" dirty="0">
              <a:solidFill>
                <a:srgbClr val="00FFFF"/>
              </a:solidFill>
            </a:endParaRPr>
          </a:p>
        </p:txBody>
      </p:sp>
      <p:sp>
        <p:nvSpPr>
          <p:cNvPr id="6" name="Content Placeholder 5"/>
          <p:cNvSpPr>
            <a:spLocks noGrp="1"/>
          </p:cNvSpPr>
          <p:nvPr>
            <p:ph idx="1"/>
          </p:nvPr>
        </p:nvSpPr>
        <p:spPr>
          <a:xfrm>
            <a:off x="457200" y="609600"/>
            <a:ext cx="8229600" cy="6248400"/>
          </a:xfrm>
        </p:spPr>
        <p:txBody>
          <a:bodyPr>
            <a:normAutofit fontScale="77500" lnSpcReduction="20000"/>
          </a:bodyPr>
          <a:lstStyle/>
          <a:p>
            <a:r>
              <a:rPr lang="en-US" dirty="0" smtClean="0">
                <a:solidFill>
                  <a:srgbClr val="FF0000"/>
                </a:solidFill>
              </a:rPr>
              <a:t>Future Technology Links:</a:t>
            </a:r>
          </a:p>
          <a:p>
            <a:pPr marL="137160" indent="0">
              <a:buNone/>
            </a:pPr>
            <a:r>
              <a:rPr lang="en-US" sz="1500" dirty="0">
                <a:solidFill>
                  <a:srgbClr val="FF0000"/>
                </a:solidFill>
                <a:hlinkClick r:id="rId2"/>
              </a:rPr>
              <a:t>http://www.futureforall.org</a:t>
            </a:r>
            <a:r>
              <a:rPr lang="en-US" sz="1500" dirty="0" smtClean="0">
                <a:solidFill>
                  <a:srgbClr val="FF0000"/>
                </a:solidFill>
                <a:hlinkClick r:id="rId2"/>
              </a:rPr>
              <a:t>/</a:t>
            </a:r>
            <a:endParaRPr lang="en-US" sz="1500" dirty="0" smtClean="0">
              <a:solidFill>
                <a:srgbClr val="FF0000"/>
              </a:solidFill>
            </a:endParaRPr>
          </a:p>
          <a:p>
            <a:pPr marL="137160" indent="0">
              <a:buNone/>
            </a:pPr>
            <a:r>
              <a:rPr lang="en-US" sz="1500" dirty="0">
                <a:solidFill>
                  <a:srgbClr val="FF0000"/>
                </a:solidFill>
                <a:hlinkClick r:id="rId3"/>
              </a:rPr>
              <a:t>http://itechfuture.com</a:t>
            </a:r>
            <a:r>
              <a:rPr lang="en-US" sz="1500" dirty="0" smtClean="0">
                <a:solidFill>
                  <a:srgbClr val="FF0000"/>
                </a:solidFill>
                <a:hlinkClick r:id="rId3"/>
              </a:rPr>
              <a:t>/</a:t>
            </a:r>
            <a:endParaRPr lang="en-US" sz="1500" dirty="0" smtClean="0">
              <a:solidFill>
                <a:srgbClr val="FF0000"/>
              </a:solidFill>
            </a:endParaRPr>
          </a:p>
          <a:p>
            <a:pPr marL="137160" indent="0">
              <a:buNone/>
            </a:pPr>
            <a:r>
              <a:rPr lang="en-US" sz="1500" dirty="0">
                <a:solidFill>
                  <a:srgbClr val="FF0000"/>
                </a:solidFill>
                <a:hlinkClick r:id="rId4"/>
              </a:rPr>
              <a:t>http://</a:t>
            </a:r>
            <a:r>
              <a:rPr lang="en-US" sz="1500" dirty="0" smtClean="0">
                <a:solidFill>
                  <a:srgbClr val="FF0000"/>
                </a:solidFill>
                <a:hlinkClick r:id="rId4"/>
              </a:rPr>
              <a:t>inventors.about.com/od/fstartinventions/tp/Future_Techno.htm</a:t>
            </a:r>
            <a:endParaRPr lang="en-US" sz="1500" dirty="0" smtClean="0">
              <a:solidFill>
                <a:srgbClr val="FF0000"/>
              </a:solidFill>
            </a:endParaRPr>
          </a:p>
          <a:p>
            <a:r>
              <a:rPr lang="en-US" dirty="0" smtClean="0">
                <a:solidFill>
                  <a:srgbClr val="FFFF00"/>
                </a:solidFill>
              </a:rPr>
              <a:t>Future In Computers Links:</a:t>
            </a:r>
          </a:p>
          <a:p>
            <a:pPr marL="137160" indent="0">
              <a:buNone/>
            </a:pPr>
            <a:r>
              <a:rPr lang="en-US" sz="1600" dirty="0">
                <a:solidFill>
                  <a:schemeClr val="bg1">
                    <a:lumMod val="95000"/>
                    <a:lumOff val="5000"/>
                  </a:schemeClr>
                </a:solidFill>
                <a:hlinkClick r:id="rId5"/>
              </a:rPr>
              <a:t>http://gajitz.com/thin-flexible-leds-might-give-us-roll-up-computer-screens</a:t>
            </a:r>
            <a:r>
              <a:rPr lang="en-US" sz="1600" dirty="0" smtClean="0">
                <a:solidFill>
                  <a:schemeClr val="bg1">
                    <a:lumMod val="95000"/>
                    <a:lumOff val="5000"/>
                  </a:schemeClr>
                </a:solidFill>
                <a:hlinkClick r:id="rId5"/>
              </a:rPr>
              <a:t>/</a:t>
            </a:r>
            <a:endParaRPr lang="en-US" sz="1600" dirty="0" smtClean="0">
              <a:solidFill>
                <a:schemeClr val="bg1">
                  <a:lumMod val="95000"/>
                  <a:lumOff val="5000"/>
                </a:schemeClr>
              </a:solidFill>
            </a:endParaRPr>
          </a:p>
          <a:p>
            <a:pPr marL="137160" indent="0">
              <a:buNone/>
            </a:pPr>
            <a:r>
              <a:rPr lang="en-US" sz="1600" dirty="0">
                <a:solidFill>
                  <a:schemeClr val="bg1">
                    <a:lumMod val="95000"/>
                    <a:lumOff val="5000"/>
                  </a:schemeClr>
                </a:solidFill>
                <a:hlinkClick r:id="rId6"/>
              </a:rPr>
              <a:t>http://</a:t>
            </a:r>
            <a:r>
              <a:rPr lang="en-US" sz="1600" dirty="0" smtClean="0">
                <a:solidFill>
                  <a:schemeClr val="bg1">
                    <a:lumMod val="95000"/>
                    <a:lumOff val="5000"/>
                  </a:schemeClr>
                </a:solidFill>
                <a:hlinkClick r:id="rId6"/>
              </a:rPr>
              <a:t>www.futureforall.org/computers/computers.htm</a:t>
            </a:r>
            <a:endParaRPr lang="en-US" sz="1600" dirty="0" smtClean="0">
              <a:solidFill>
                <a:schemeClr val="bg1">
                  <a:lumMod val="95000"/>
                  <a:lumOff val="5000"/>
                </a:schemeClr>
              </a:solidFill>
            </a:endParaRPr>
          </a:p>
          <a:p>
            <a:pPr marL="137160" indent="0">
              <a:buNone/>
            </a:pPr>
            <a:r>
              <a:rPr lang="en-US" sz="1600" dirty="0">
                <a:solidFill>
                  <a:schemeClr val="bg1">
                    <a:lumMod val="95000"/>
                    <a:lumOff val="5000"/>
                  </a:schemeClr>
                </a:solidFill>
                <a:hlinkClick r:id="rId7"/>
              </a:rPr>
              <a:t>http://</a:t>
            </a:r>
            <a:r>
              <a:rPr lang="en-US" sz="1600" dirty="0" smtClean="0">
                <a:solidFill>
                  <a:schemeClr val="bg1">
                    <a:lumMod val="95000"/>
                    <a:lumOff val="5000"/>
                  </a:schemeClr>
                </a:solidFill>
                <a:hlinkClick r:id="rId7"/>
              </a:rPr>
              <a:t>www.historyoftheuniverse.com/futucomp.html</a:t>
            </a:r>
            <a:endParaRPr lang="en-US" sz="1600" dirty="0" smtClean="0">
              <a:solidFill>
                <a:schemeClr val="bg1">
                  <a:lumMod val="95000"/>
                  <a:lumOff val="5000"/>
                </a:schemeClr>
              </a:solidFill>
            </a:endParaRPr>
          </a:p>
          <a:p>
            <a:r>
              <a:rPr lang="en-US" dirty="0" smtClean="0">
                <a:solidFill>
                  <a:srgbClr val="92D050"/>
                </a:solidFill>
              </a:rPr>
              <a:t>Future In Art Links:</a:t>
            </a:r>
          </a:p>
          <a:p>
            <a:pPr marL="137160" indent="0">
              <a:buNone/>
            </a:pPr>
            <a:r>
              <a:rPr lang="en-US" sz="1600" dirty="0">
                <a:solidFill>
                  <a:schemeClr val="bg1">
                    <a:lumMod val="95000"/>
                    <a:lumOff val="5000"/>
                  </a:schemeClr>
                </a:solidFill>
                <a:hlinkClick r:id="rId8"/>
              </a:rPr>
              <a:t>http://itechfuture.com/virtuo-future-digital-art-device</a:t>
            </a:r>
            <a:r>
              <a:rPr lang="en-US" sz="1600" dirty="0" smtClean="0">
                <a:solidFill>
                  <a:schemeClr val="bg1">
                    <a:lumMod val="95000"/>
                    <a:lumOff val="5000"/>
                  </a:schemeClr>
                </a:solidFill>
                <a:hlinkClick r:id="rId8"/>
              </a:rPr>
              <a:t>/</a:t>
            </a:r>
            <a:endParaRPr lang="en-US" sz="1600" dirty="0" smtClean="0">
              <a:solidFill>
                <a:schemeClr val="bg1">
                  <a:lumMod val="95000"/>
                  <a:lumOff val="5000"/>
                </a:schemeClr>
              </a:solidFill>
            </a:endParaRPr>
          </a:p>
          <a:p>
            <a:pPr marL="137160" indent="0">
              <a:buNone/>
            </a:pPr>
            <a:r>
              <a:rPr lang="en-US" sz="1600" dirty="0" smtClean="0">
                <a:solidFill>
                  <a:schemeClr val="bg1">
                    <a:lumMod val="95000"/>
                    <a:lumOff val="5000"/>
                  </a:schemeClr>
                </a:solidFill>
                <a:hlinkClick r:id="rId9"/>
              </a:rPr>
              <a:t>http</a:t>
            </a:r>
            <a:r>
              <a:rPr lang="en-US" sz="1600" dirty="0">
                <a:solidFill>
                  <a:schemeClr val="bg1">
                    <a:lumMod val="95000"/>
                    <a:lumOff val="5000"/>
                  </a:schemeClr>
                </a:solidFill>
                <a:hlinkClick r:id="rId9"/>
              </a:rPr>
              <a:t>://</a:t>
            </a:r>
            <a:r>
              <a:rPr lang="en-US" sz="1600" dirty="0" smtClean="0">
                <a:solidFill>
                  <a:schemeClr val="bg1">
                    <a:lumMod val="95000"/>
                    <a:lumOff val="5000"/>
                  </a:schemeClr>
                </a:solidFill>
                <a:hlinkClick r:id="rId9"/>
              </a:rPr>
              <a:t>www.tuvie.com/search/concept+art+future+city</a:t>
            </a:r>
            <a:endParaRPr lang="en-US" sz="1600" dirty="0" smtClean="0">
              <a:solidFill>
                <a:schemeClr val="bg1">
                  <a:lumMod val="95000"/>
                  <a:lumOff val="5000"/>
                </a:schemeClr>
              </a:solidFill>
            </a:endParaRPr>
          </a:p>
          <a:p>
            <a:pPr marL="137160" indent="0">
              <a:buNone/>
            </a:pPr>
            <a:r>
              <a:rPr lang="en-US" sz="1600" dirty="0" smtClean="0">
                <a:solidFill>
                  <a:schemeClr val="bg1">
                    <a:lumMod val="95000"/>
                    <a:lumOff val="5000"/>
                  </a:schemeClr>
                </a:solidFill>
                <a:hlinkClick r:id="rId10"/>
              </a:rPr>
              <a:t>http</a:t>
            </a:r>
            <a:r>
              <a:rPr lang="en-US" sz="1600" dirty="0">
                <a:solidFill>
                  <a:schemeClr val="bg1">
                    <a:lumMod val="95000"/>
                    <a:lumOff val="5000"/>
                  </a:schemeClr>
                </a:solidFill>
                <a:hlinkClick r:id="rId10"/>
              </a:rPr>
              <a:t>://</a:t>
            </a:r>
            <a:r>
              <a:rPr lang="en-US" sz="1600" dirty="0" smtClean="0">
                <a:solidFill>
                  <a:schemeClr val="bg1">
                    <a:lumMod val="95000"/>
                    <a:lumOff val="5000"/>
                  </a:schemeClr>
                </a:solidFill>
                <a:hlinkClick r:id="rId10"/>
              </a:rPr>
              <a:t>leifutureculture.blogspot.com/2009/09/state-of-art-technology-for-physically.html</a:t>
            </a:r>
            <a:endParaRPr lang="en-US" sz="1600" dirty="0" smtClean="0">
              <a:solidFill>
                <a:schemeClr val="bg1">
                  <a:lumMod val="95000"/>
                  <a:lumOff val="5000"/>
                </a:schemeClr>
              </a:solidFill>
            </a:endParaRPr>
          </a:p>
          <a:p>
            <a:r>
              <a:rPr lang="en-US" dirty="0" smtClean="0">
                <a:solidFill>
                  <a:srgbClr val="00B0F0"/>
                </a:solidFill>
              </a:rPr>
              <a:t>Smart Clothes Links:</a:t>
            </a:r>
          </a:p>
          <a:p>
            <a:pPr marL="137160" indent="0">
              <a:buNone/>
            </a:pPr>
            <a:r>
              <a:rPr lang="en-US" sz="1600" dirty="0" smtClean="0">
                <a:solidFill>
                  <a:schemeClr val="bg1">
                    <a:lumMod val="95000"/>
                    <a:lumOff val="5000"/>
                  </a:schemeClr>
                </a:solidFill>
                <a:hlinkClick r:id="rId11"/>
              </a:rPr>
              <a:t>http://www.readwriteweb.com/archives/10_smart_clothes_youll_soon_be_wearing.php</a:t>
            </a:r>
            <a:endParaRPr lang="en-US" sz="1600" dirty="0" smtClean="0">
              <a:solidFill>
                <a:schemeClr val="bg1">
                  <a:lumMod val="95000"/>
                  <a:lumOff val="5000"/>
                </a:schemeClr>
              </a:solidFill>
            </a:endParaRPr>
          </a:p>
          <a:p>
            <a:pPr marL="137160" indent="0">
              <a:buNone/>
            </a:pPr>
            <a:r>
              <a:rPr lang="en-US" sz="1600" dirty="0">
                <a:solidFill>
                  <a:schemeClr val="bg1">
                    <a:lumMod val="95000"/>
                    <a:lumOff val="5000"/>
                  </a:schemeClr>
                </a:solidFill>
                <a:hlinkClick r:id="rId12"/>
              </a:rPr>
              <a:t>http://</a:t>
            </a:r>
            <a:r>
              <a:rPr lang="en-US" sz="1600" dirty="0" smtClean="0">
                <a:solidFill>
                  <a:schemeClr val="bg1">
                    <a:lumMod val="95000"/>
                    <a:lumOff val="5000"/>
                  </a:schemeClr>
                </a:solidFill>
                <a:hlinkClick r:id="rId12"/>
              </a:rPr>
              <a:t>electronics.howstuffworks.com/gadgets/high-tech-gadgets/computer-clothing.htm</a:t>
            </a:r>
            <a:endParaRPr lang="en-US" sz="1600" dirty="0" smtClean="0">
              <a:solidFill>
                <a:schemeClr val="bg1">
                  <a:lumMod val="95000"/>
                  <a:lumOff val="5000"/>
                </a:schemeClr>
              </a:solidFill>
            </a:endParaRPr>
          </a:p>
          <a:p>
            <a:pPr marL="137160" indent="0">
              <a:buNone/>
            </a:pPr>
            <a:r>
              <a:rPr lang="en-US" sz="1600" dirty="0">
                <a:solidFill>
                  <a:schemeClr val="bg1">
                    <a:lumMod val="95000"/>
                    <a:lumOff val="5000"/>
                  </a:schemeClr>
                </a:solidFill>
                <a:hlinkClick r:id="rId13"/>
              </a:rPr>
              <a:t>http://</a:t>
            </a:r>
            <a:r>
              <a:rPr lang="en-US" sz="1600" dirty="0" smtClean="0">
                <a:solidFill>
                  <a:schemeClr val="bg1">
                    <a:lumMod val="95000"/>
                    <a:lumOff val="5000"/>
                  </a:schemeClr>
                </a:solidFill>
                <a:hlinkClick r:id="rId13"/>
              </a:rPr>
              <a:t>www.sciencedaily.com/releases/2008/03/080329121141.htm</a:t>
            </a:r>
            <a:endParaRPr lang="en-US" sz="1600" dirty="0" smtClean="0">
              <a:solidFill>
                <a:schemeClr val="bg1">
                  <a:lumMod val="95000"/>
                  <a:lumOff val="5000"/>
                </a:schemeClr>
              </a:solidFill>
            </a:endParaRPr>
          </a:p>
          <a:p>
            <a:pPr marL="137160" indent="0">
              <a:buNone/>
            </a:pPr>
            <a:r>
              <a:rPr lang="en-US" sz="1600" dirty="0">
                <a:solidFill>
                  <a:schemeClr val="bg1">
                    <a:lumMod val="95000"/>
                    <a:lumOff val="5000"/>
                  </a:schemeClr>
                </a:solidFill>
                <a:hlinkClick r:id="rId14"/>
              </a:rPr>
              <a:t>http://www.msnbc.msn.com/id/37579367/ns/technology_and_science-innovation/t/smart-clothing-responds-wearers-emotions</a:t>
            </a:r>
            <a:r>
              <a:rPr lang="en-US" sz="1600" dirty="0" smtClean="0">
                <a:solidFill>
                  <a:schemeClr val="bg1">
                    <a:lumMod val="95000"/>
                    <a:lumOff val="5000"/>
                  </a:schemeClr>
                </a:solidFill>
                <a:hlinkClick r:id="rId14"/>
              </a:rPr>
              <a:t>/</a:t>
            </a:r>
            <a:endParaRPr lang="en-US" sz="1600" dirty="0" smtClean="0">
              <a:solidFill>
                <a:schemeClr val="bg1">
                  <a:lumMod val="95000"/>
                  <a:lumOff val="5000"/>
                </a:schemeClr>
              </a:solidFill>
            </a:endParaRPr>
          </a:p>
          <a:p>
            <a:pPr marL="137160" indent="0">
              <a:buNone/>
            </a:pPr>
            <a:endParaRPr lang="en-US" sz="1600" dirty="0">
              <a:solidFill>
                <a:schemeClr val="bg1">
                  <a:lumMod val="95000"/>
                  <a:lumOff val="5000"/>
                </a:schemeClr>
              </a:solidFill>
            </a:endParaRPr>
          </a:p>
          <a:p>
            <a:r>
              <a:rPr lang="en-US" dirty="0" smtClean="0">
                <a:solidFill>
                  <a:srgbClr val="7030A0"/>
                </a:solidFill>
              </a:rPr>
              <a:t>Future Car Technology Links:</a:t>
            </a:r>
          </a:p>
          <a:p>
            <a:pPr marL="137160" indent="0">
              <a:buNone/>
            </a:pPr>
            <a:r>
              <a:rPr lang="en-US" sz="1500" dirty="0">
                <a:solidFill>
                  <a:srgbClr val="7030A0"/>
                </a:solidFill>
                <a:hlinkClick r:id="rId15"/>
              </a:rPr>
              <a:t>http://</a:t>
            </a:r>
            <a:r>
              <a:rPr lang="en-US" sz="1500" dirty="0" smtClean="0">
                <a:solidFill>
                  <a:srgbClr val="7030A0"/>
                </a:solidFill>
                <a:hlinkClick r:id="rId15"/>
              </a:rPr>
              <a:t>en.wikipedia.org/wiki/Future_car_technologies</a:t>
            </a:r>
            <a:endParaRPr lang="en-US" sz="1500" dirty="0" smtClean="0">
              <a:solidFill>
                <a:srgbClr val="7030A0"/>
              </a:solidFill>
            </a:endParaRPr>
          </a:p>
          <a:p>
            <a:pPr marL="137160" indent="0">
              <a:buNone/>
            </a:pPr>
            <a:r>
              <a:rPr lang="en-US" sz="1500" dirty="0">
                <a:solidFill>
                  <a:srgbClr val="7030A0"/>
                </a:solidFill>
                <a:hlinkClick r:id="rId16"/>
              </a:rPr>
              <a:t>http://</a:t>
            </a:r>
            <a:r>
              <a:rPr lang="en-US" sz="1500" dirty="0" smtClean="0">
                <a:solidFill>
                  <a:srgbClr val="7030A0"/>
                </a:solidFill>
                <a:hlinkClick r:id="rId16"/>
              </a:rPr>
              <a:t>auto.howstuffworks.com/under-the-hood/trends-innovations/driverless-car2.htm</a:t>
            </a:r>
            <a:endParaRPr lang="en-US" sz="1500" dirty="0" smtClean="0">
              <a:solidFill>
                <a:srgbClr val="7030A0"/>
              </a:solidFill>
            </a:endParaRPr>
          </a:p>
          <a:p>
            <a:pPr marL="137160" indent="0">
              <a:buNone/>
            </a:pPr>
            <a:r>
              <a:rPr lang="en-US" sz="1500" dirty="0">
                <a:solidFill>
                  <a:srgbClr val="7030A0"/>
                </a:solidFill>
                <a:hlinkClick r:id="rId17"/>
              </a:rPr>
              <a:t>http://</a:t>
            </a:r>
            <a:r>
              <a:rPr lang="en-US" sz="1500" dirty="0" smtClean="0">
                <a:solidFill>
                  <a:srgbClr val="7030A0"/>
                </a:solidFill>
                <a:hlinkClick r:id="rId17"/>
              </a:rPr>
              <a:t>www.popularmechanics.com/cars/news/industry/5-technologies-coming-to-your-car-soon</a:t>
            </a:r>
            <a:endParaRPr lang="en-US" sz="1500" dirty="0" smtClean="0">
              <a:solidFill>
                <a:srgbClr val="7030A0"/>
              </a:solidFill>
            </a:endParaRPr>
          </a:p>
          <a:p>
            <a:r>
              <a:rPr lang="en-US" dirty="0" smtClean="0">
                <a:solidFill>
                  <a:srgbClr val="FF33CC"/>
                </a:solidFill>
              </a:rPr>
              <a:t>Future Architecture Links:</a:t>
            </a:r>
          </a:p>
          <a:p>
            <a:pPr marL="137160" indent="0">
              <a:buNone/>
            </a:pPr>
            <a:r>
              <a:rPr lang="en-US" sz="1500" dirty="0">
                <a:solidFill>
                  <a:srgbClr val="FF33CC"/>
                </a:solidFill>
                <a:hlinkClick r:id="rId18"/>
              </a:rPr>
              <a:t>h</a:t>
            </a:r>
            <a:r>
              <a:rPr lang="en-US" sz="1800" dirty="0">
                <a:solidFill>
                  <a:srgbClr val="FF33CC"/>
                </a:solidFill>
                <a:hlinkClick r:id="rId18"/>
              </a:rPr>
              <a:t>t</a:t>
            </a:r>
            <a:r>
              <a:rPr lang="en-US" sz="1500" dirty="0">
                <a:solidFill>
                  <a:srgbClr val="FF33CC"/>
                </a:solidFill>
                <a:hlinkClick r:id="rId18"/>
              </a:rPr>
              <a:t>tp://s-archetype.blogspot.com</a:t>
            </a:r>
            <a:r>
              <a:rPr lang="en-US" sz="1500" dirty="0" smtClean="0">
                <a:solidFill>
                  <a:srgbClr val="FF33CC"/>
                </a:solidFill>
                <a:hlinkClick r:id="rId18"/>
              </a:rPr>
              <a:t>/</a:t>
            </a:r>
            <a:endParaRPr lang="en-US" sz="1500" dirty="0" smtClean="0">
              <a:solidFill>
                <a:srgbClr val="FF33CC"/>
              </a:solidFill>
            </a:endParaRPr>
          </a:p>
          <a:p>
            <a:pPr marL="137160" indent="0">
              <a:buNone/>
            </a:pPr>
            <a:r>
              <a:rPr lang="en-US" sz="1500" dirty="0">
                <a:solidFill>
                  <a:srgbClr val="FF33CC"/>
                </a:solidFill>
                <a:hlinkClick r:id="rId19"/>
              </a:rPr>
              <a:t>http://freshome.com/2008/06/11/future-architecture-floating-ecopolis-for-climate-refugees</a:t>
            </a:r>
            <a:r>
              <a:rPr lang="en-US" sz="1500" dirty="0" smtClean="0">
                <a:solidFill>
                  <a:srgbClr val="FF33CC"/>
                </a:solidFill>
                <a:hlinkClick r:id="rId19"/>
              </a:rPr>
              <a:t>/</a:t>
            </a:r>
            <a:endParaRPr lang="en-US" sz="1500" dirty="0" smtClean="0">
              <a:solidFill>
                <a:srgbClr val="FF33CC"/>
              </a:solidFill>
            </a:endParaRPr>
          </a:p>
          <a:p>
            <a:pPr marL="137160" indent="0">
              <a:buNone/>
            </a:pPr>
            <a:r>
              <a:rPr lang="en-US" sz="1500" dirty="0">
                <a:solidFill>
                  <a:srgbClr val="FF33CC"/>
                </a:solidFill>
                <a:hlinkClick r:id="rId20"/>
              </a:rPr>
              <a:t>http://</a:t>
            </a:r>
            <a:r>
              <a:rPr lang="en-US" sz="1500" dirty="0" smtClean="0">
                <a:solidFill>
                  <a:srgbClr val="FF33CC"/>
                </a:solidFill>
                <a:hlinkClick r:id="rId20"/>
              </a:rPr>
              <a:t>www.huffingtonpost.com/2009/10/19/amazing-architecture-11-i_n_326249.html</a:t>
            </a:r>
            <a:r>
              <a:rPr lang="en-US" sz="1500" dirty="0" smtClean="0">
                <a:solidFill>
                  <a:srgbClr val="FF33CC"/>
                </a:solidFill>
              </a:rPr>
              <a:t> </a:t>
            </a:r>
          </a:p>
          <a:p>
            <a:pPr marL="137160" indent="0">
              <a:buNone/>
            </a:pPr>
            <a:endParaRPr lang="en-US" sz="1800" dirty="0" smtClean="0">
              <a:solidFill>
                <a:srgbClr val="FF33CC"/>
              </a:solidFill>
            </a:endParaRPr>
          </a:p>
          <a:p>
            <a:pPr marL="137160" indent="0">
              <a:buNone/>
            </a:pPr>
            <a:endParaRPr lang="en-US" dirty="0" smtClean="0"/>
          </a:p>
        </p:txBody>
      </p:sp>
    </p:spTree>
    <p:extLst>
      <p:ext uri="{BB962C8B-B14F-4D97-AF65-F5344CB8AC3E}">
        <p14:creationId xmlns:p14="http://schemas.microsoft.com/office/powerpoint/2010/main" val="6219726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396</TotalTime>
  <Words>749</Words>
  <Application>Microsoft Office PowerPoint</Application>
  <PresentationFormat>On-screen Show (4:3)</PresentationFormat>
  <Paragraphs>52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Are You Ready For Some Future!?!</vt:lpstr>
      <vt:lpstr>Contents</vt:lpstr>
      <vt:lpstr>Future Technology</vt:lpstr>
      <vt:lpstr>The Future  Of Computers</vt:lpstr>
      <vt:lpstr>Future Of Art</vt:lpstr>
      <vt:lpstr>Smart Clothes</vt:lpstr>
      <vt:lpstr>Future Car Technology</vt:lpstr>
      <vt:lpstr>Future Architecture</vt:lpstr>
      <vt:lpstr>Resource/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Ready For Some Future!?!</dc:title>
  <dc:creator>Leslie Ryan</dc:creator>
  <cp:lastModifiedBy>Leslie Ryan</cp:lastModifiedBy>
  <cp:revision>31</cp:revision>
  <dcterms:created xsi:type="dcterms:W3CDTF">2011-10-06T17:35:26Z</dcterms:created>
  <dcterms:modified xsi:type="dcterms:W3CDTF">2011-11-07T18:52:37Z</dcterms:modified>
</cp:coreProperties>
</file>